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66" r:id="rId2"/>
    <p:sldId id="273" r:id="rId3"/>
    <p:sldId id="267" r:id="rId4"/>
    <p:sldId id="282" r:id="rId5"/>
    <p:sldId id="269" r:id="rId6"/>
    <p:sldId id="270" r:id="rId7"/>
    <p:sldId id="28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n" initials="A" lastIdx="1" clrIdx="0">
    <p:extLst>
      <p:ext uri="{19B8F6BF-5375-455C-9EA6-DF929625EA0E}">
        <p15:presenceInfo xmlns:p15="http://schemas.microsoft.com/office/powerpoint/2012/main" userId="f0aec398eb9bf8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B4FEBD"/>
    <a:srgbClr val="006699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8" autoAdjust="0"/>
    <p:restoredTop sz="88396" autoAdjust="0"/>
  </p:normalViewPr>
  <p:slideViewPr>
    <p:cSldViewPr snapToGrid="0">
      <p:cViewPr varScale="1">
        <p:scale>
          <a:sx n="98" d="100"/>
          <a:sy n="98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13DEB-07A7-4414-8D31-39D39E528CA0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011B7-A356-459C-A2BA-F1C74893B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80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Alen – </a:t>
            </a:r>
            <a:r>
              <a:rPr lang="hr-HR" dirty="0" err="1"/>
              <a:t>introduction</a:t>
            </a:r>
            <a:r>
              <a:rPr lang="hr-HR" dirty="0"/>
              <a:t> to </a:t>
            </a:r>
            <a:r>
              <a:rPr lang="hr-HR" dirty="0" err="1"/>
              <a:t>our</a:t>
            </a:r>
            <a:r>
              <a:rPr lang="hr-HR" dirty="0"/>
              <a:t> </a:t>
            </a:r>
            <a:r>
              <a:rPr lang="hr-HR" dirty="0" err="1"/>
              <a:t>team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4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Alen --- LAST SENTENCE: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Despite the limitation in the time frame of those sold properties, we had a quite interesting dataset that we needed to explore and use for our predictions and Sebastian will tell you more about the way we approached it. </a:t>
            </a:r>
            <a:endParaRPr lang="hr-HR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Alen </a:t>
            </a:r>
            <a:r>
              <a:rPr lang="hr-H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TRANSITION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Sebastian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Sebastian --- LAST SENTENCE: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Sebastian </a:t>
            </a:r>
            <a:r>
              <a:rPr lang="hr-H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TRANSITION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Chuck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93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Sebastian:</a:t>
            </a:r>
          </a:p>
          <a:p>
            <a:r>
              <a:rPr lang="en-GB" dirty="0"/>
              <a:t>1) Understanding context, what make sense to build the model</a:t>
            </a:r>
          </a:p>
          <a:p>
            <a:r>
              <a:rPr lang="en-GB" dirty="0"/>
              <a:t>2)  cleaning or checking the data (but it is clean)</a:t>
            </a:r>
          </a:p>
          <a:p>
            <a:r>
              <a:rPr lang="en-GB" dirty="0"/>
              <a:t>3) we find different model and compare see which one suit to build the model</a:t>
            </a:r>
          </a:p>
          <a:p>
            <a:r>
              <a:rPr lang="en-GB" dirty="0"/>
              <a:t>4) we also made use of data to engineer new features to improve our model</a:t>
            </a:r>
          </a:p>
          <a:p>
            <a:r>
              <a:rPr lang="en-GB" dirty="0"/>
              <a:t>5) some of the data are not normal and skew to right and left, so Transforming data to normal to </a:t>
            </a:r>
            <a:r>
              <a:rPr lang="en-GB" dirty="0" err="1"/>
              <a:t>i</a:t>
            </a:r>
            <a:r>
              <a:rPr lang="hr-HR" dirty="0"/>
              <a:t>m</a:t>
            </a:r>
            <a:r>
              <a:rPr lang="en-GB" dirty="0"/>
              <a:t>prove the model</a:t>
            </a:r>
            <a:endParaRPr lang="hr-HR" dirty="0"/>
          </a:p>
          <a:p>
            <a:endParaRPr lang="hr-HR" dirty="0"/>
          </a:p>
          <a:p>
            <a:r>
              <a:rPr lang="hr-HR" dirty="0"/>
              <a:t>Sebastian LAST SENTENCE:</a:t>
            </a:r>
          </a:p>
          <a:p>
            <a:r>
              <a:rPr lang="hr-HR" dirty="0" err="1"/>
              <a:t>Now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have</a:t>
            </a:r>
            <a:r>
              <a:rPr lang="hr-HR" dirty="0"/>
              <a:t> a </a:t>
            </a:r>
            <a:r>
              <a:rPr lang="hr-HR" dirty="0" err="1"/>
              <a:t>deeper</a:t>
            </a:r>
            <a:r>
              <a:rPr lang="hr-HR" dirty="0"/>
              <a:t> </a:t>
            </a:r>
            <a:r>
              <a:rPr lang="hr-HR" dirty="0" err="1"/>
              <a:t>look</a:t>
            </a:r>
            <a:r>
              <a:rPr lang="hr-HR" dirty="0"/>
              <a:t> on the </a:t>
            </a:r>
            <a:r>
              <a:rPr lang="hr-HR" dirty="0" err="1"/>
              <a:t>models</a:t>
            </a:r>
            <a:endParaRPr lang="en-GB" dirty="0"/>
          </a:p>
          <a:p>
            <a:endParaRPr lang="hr-HR" dirty="0"/>
          </a:p>
          <a:p>
            <a:endParaRPr lang="en-GB" dirty="0"/>
          </a:p>
          <a:p>
            <a:endParaRPr lang="hr-H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Sebastian --- LAST SENTENCE: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Sebastian </a:t>
            </a:r>
            <a:r>
              <a:rPr lang="hr-H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TRANSITION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Chuck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885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Chuck</a:t>
            </a:r>
            <a:r>
              <a:rPr lang="hr-HR" dirty="0"/>
              <a:t> - 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Effect</a:t>
            </a:r>
            <a:r>
              <a:rPr lang="de-DE" dirty="0"/>
              <a:t> on R2</a:t>
            </a:r>
            <a:r>
              <a:rPr lang="hr-HR" dirty="0"/>
              <a:t>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13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Chuck</a:t>
            </a:r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dirty="0" err="1"/>
              <a:t>Accuracy</a:t>
            </a:r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Chuck --- LAST SENTENCE: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Chuck </a:t>
            </a:r>
            <a:r>
              <a:rPr lang="hr-H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TRANSITION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Dennis</a:t>
            </a:r>
            <a:endParaRPr lang="hr-HR" sz="12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57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/>
              <a:t>Dennis</a:t>
            </a:r>
            <a:endParaRPr lang="hr-HR" dirty="0"/>
          </a:p>
          <a:p>
            <a:endParaRPr lang="hr-H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/>
              <a:t>Free </a:t>
            </a:r>
            <a:r>
              <a:rPr lang="hr-HR" dirty="0" err="1"/>
              <a:t>conclusion</a:t>
            </a:r>
            <a:r>
              <a:rPr lang="hr-HR" dirty="0"/>
              <a:t> </a:t>
            </a:r>
            <a:r>
              <a:rPr lang="hr-HR" dirty="0" err="1"/>
              <a:t>overall</a:t>
            </a:r>
            <a:endParaRPr lang="en-GB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dirty="0"/>
              <a:t>CONCLUSION: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011B7-A356-459C-A2BA-F1C74893B2A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47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00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32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23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2784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2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34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086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173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4249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1496-AAF2-45A1-BAAE-FA1F14B3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6787A-D4D3-4906-81F5-49A00130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138A4-416B-4ADA-8E97-23B64AD7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D18F4-5B3A-4D07-A7B5-D0286F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2DA35-3C1E-4E6D-B632-28E4EE97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63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0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18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96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0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18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65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4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16E3440-466E-404C-B9DF-DE9E748891AD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04E608F-3ABF-4EA2-B04A-D08B8BAD8D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24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trust.dataguys@propertyberlin.de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E1F1C0C-2765-46A4-99D1-531CBE09C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7" t="7106" r="19545" b="420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8736C-2AB5-4F65-BDEA-D3EB9FC1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Mid</a:t>
            </a:r>
            <a:r>
              <a:rPr lang="hr-HR" sz="4000" dirty="0"/>
              <a:t>_</a:t>
            </a:r>
            <a:r>
              <a:rPr lang="en-GB" sz="4000" dirty="0"/>
              <a:t>Bootcamp</a:t>
            </a:r>
            <a:r>
              <a:rPr lang="hr-HR" sz="4000" dirty="0"/>
              <a:t> </a:t>
            </a:r>
            <a:r>
              <a:rPr lang="en-GB" sz="4000" dirty="0"/>
              <a:t>Project</a:t>
            </a:r>
            <a:r>
              <a:rPr lang="hr-HR" sz="4000" dirty="0"/>
              <a:t> </a:t>
            </a:r>
            <a:br>
              <a:rPr lang="hr-HR" dirty="0"/>
            </a:br>
            <a:r>
              <a:rPr lang="en-GB" sz="4000" b="1" dirty="0"/>
              <a:t>Case Study: Regression MODEL</a:t>
            </a:r>
            <a:br>
              <a:rPr lang="hr-HR" sz="4000" b="1"/>
            </a:br>
            <a:r>
              <a:rPr lang="de-DE" sz="2700"/>
              <a:t>(P</a:t>
            </a:r>
            <a:r>
              <a:rPr lang="hr-HR" sz="2700" dirty="0"/>
              <a:t>roperty </a:t>
            </a:r>
            <a:r>
              <a:rPr lang="de-DE" sz="2700" dirty="0"/>
              <a:t>PRICE</a:t>
            </a:r>
            <a:r>
              <a:rPr lang="hr-HR" sz="2700" dirty="0"/>
              <a:t> prediction</a:t>
            </a:r>
            <a:r>
              <a:rPr lang="de-DE" sz="2700" dirty="0"/>
              <a:t>)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8E43E-F0D4-4733-AD7D-6623E7C3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5648586"/>
            <a:ext cx="10364452" cy="120941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400" dirty="0"/>
              <a:t>Group </a:t>
            </a:r>
            <a:r>
              <a:rPr lang="hr-HR" sz="2400" dirty="0"/>
              <a:t>Room</a:t>
            </a:r>
            <a:r>
              <a:rPr lang="en-GB" sz="2400" dirty="0"/>
              <a:t>#6</a:t>
            </a:r>
            <a:br>
              <a:rPr lang="en-GB" sz="2400" dirty="0"/>
            </a:br>
            <a:r>
              <a:rPr lang="en-GB" sz="2400" dirty="0"/>
              <a:t>(Chuk </a:t>
            </a:r>
            <a:r>
              <a:rPr lang="en-GB" sz="2400" dirty="0" err="1"/>
              <a:t>Leng</a:t>
            </a:r>
            <a:r>
              <a:rPr lang="en-GB" sz="2400" dirty="0"/>
              <a:t> Lim, Alen </a:t>
            </a:r>
            <a:r>
              <a:rPr lang="en-GB" sz="2400" dirty="0" err="1"/>
              <a:t>Pavlić</a:t>
            </a:r>
            <a:r>
              <a:rPr lang="en-GB" sz="2400" dirty="0"/>
              <a:t> </a:t>
            </a:r>
            <a:r>
              <a:rPr lang="en-GB" sz="2400" dirty="0" err="1"/>
              <a:t>Ravšer</a:t>
            </a:r>
            <a:r>
              <a:rPr lang="en-GB" sz="2400" dirty="0"/>
              <a:t>, Sebastian Günther, Dennis Nkansah</a:t>
            </a:r>
            <a:r>
              <a:rPr lang="hr-HR" sz="2400" dirty="0"/>
              <a:t>-</a:t>
            </a:r>
            <a:r>
              <a:rPr lang="en-GB" sz="2400" dirty="0" err="1"/>
              <a:t>Tieku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022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C3CF72-373E-4572-BF60-0F1981191EF4}"/>
              </a:ext>
            </a:extLst>
          </p:cNvPr>
          <p:cNvSpPr txBox="1">
            <a:spLocks/>
          </p:cNvSpPr>
          <p:nvPr/>
        </p:nvSpPr>
        <p:spPr>
          <a:xfrm>
            <a:off x="405216" y="729345"/>
            <a:ext cx="10515600" cy="757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Background</a:t>
            </a:r>
            <a:r>
              <a:rPr kumimoji="0" lang="hr-HR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 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147775C-CB50-4E74-A99A-B731E36E3C8D}"/>
              </a:ext>
            </a:extLst>
          </p:cNvPr>
          <p:cNvSpPr txBox="1">
            <a:spLocks/>
          </p:cNvSpPr>
          <p:nvPr/>
        </p:nvSpPr>
        <p:spPr>
          <a:xfrm>
            <a:off x="405216" y="1576848"/>
            <a:ext cx="8085640" cy="114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We want to examine the real estate market and build a tool</a:t>
            </a: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for </a:t>
            </a:r>
            <a:r>
              <a:rPr lang="hr-H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the</a:t>
            </a: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hr-H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property</a:t>
            </a: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hr-H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price</a:t>
            </a: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hr-H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prediction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Our </a:t>
            </a:r>
            <a:r>
              <a:rPr kumimoji="0" lang="hr-H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company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wants to explore which factors affecting property value the most –</a:t>
            </a:r>
            <a:r>
              <a:rPr kumimoji="0" lang="hr-H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for prices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above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$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w Cen MT" panose="020B0602020104020603" pitchFamily="34" charset="0"/>
              </a:rPr>
              <a:t>650K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7BCB40-1086-49EF-904C-32EDBBCFA212}"/>
              </a:ext>
            </a:extLst>
          </p:cNvPr>
          <p:cNvSpPr txBox="1">
            <a:spLocks/>
          </p:cNvSpPr>
          <p:nvPr/>
        </p:nvSpPr>
        <p:spPr>
          <a:xfrm>
            <a:off x="405216" y="2813465"/>
            <a:ext cx="6117502" cy="503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Tasks and organisation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3E393C7-6FCF-4045-8187-5D3A8D570273}"/>
              </a:ext>
            </a:extLst>
          </p:cNvPr>
          <p:cNvSpPr txBox="1">
            <a:spLocks/>
          </p:cNvSpPr>
          <p:nvPr/>
        </p:nvSpPr>
        <p:spPr>
          <a:xfrm>
            <a:off x="405216" y="3407304"/>
            <a:ext cx="8085640" cy="114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A09CED-811E-4D47-BBEE-D105583ED085}"/>
              </a:ext>
            </a:extLst>
          </p:cNvPr>
          <p:cNvSpPr txBox="1">
            <a:spLocks/>
          </p:cNvSpPr>
          <p:nvPr/>
        </p:nvSpPr>
        <p:spPr>
          <a:xfrm>
            <a:off x="405214" y="4769637"/>
            <a:ext cx="7763424" cy="503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/>
              </a:rPr>
              <a:t>What were we working with?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37BB22F-58B5-41E6-8530-19F67C010E16}"/>
              </a:ext>
            </a:extLst>
          </p:cNvPr>
          <p:cNvSpPr txBox="1">
            <a:spLocks/>
          </p:cNvSpPr>
          <p:nvPr/>
        </p:nvSpPr>
        <p:spPr>
          <a:xfrm>
            <a:off x="405215" y="5401063"/>
            <a:ext cx="8085640" cy="114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esidential House">
                <a:extLst>
                  <a:ext uri="{FF2B5EF4-FFF2-40B4-BE49-F238E27FC236}">
                    <a16:creationId xmlns:a16="http://schemas.microsoft.com/office/drawing/2014/main" id="{87BE12E8-8463-4807-9CD2-95DF425F69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7646117"/>
                  </p:ext>
                </p:extLst>
              </p:nvPr>
            </p:nvGraphicFramePr>
            <p:xfrm>
              <a:off x="8490857" y="1033252"/>
              <a:ext cx="3164802" cy="40241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64802" cy="402417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784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27080" d="1000000"/>
                    <am3d:preTrans dx="0" dy="-170729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7855" ay="-2310826" az="-6256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017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esidential House">
                <a:extLst>
                  <a:ext uri="{FF2B5EF4-FFF2-40B4-BE49-F238E27FC236}">
                    <a16:creationId xmlns:a16="http://schemas.microsoft.com/office/drawing/2014/main" id="{87BE12E8-8463-4807-9CD2-95DF425F6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0857" y="1033252"/>
                <a:ext cx="3164802" cy="4024174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20C1EFE-94E4-4A30-B50A-028DBFDF1C03}"/>
              </a:ext>
            </a:extLst>
          </p:cNvPr>
          <p:cNvSpPr/>
          <p:nvPr/>
        </p:nvSpPr>
        <p:spPr>
          <a:xfrm>
            <a:off x="405214" y="5235527"/>
            <a:ext cx="8085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 dataset with over 20,000</a:t>
            </a:r>
            <a:r>
              <a:rPr lang="hr-H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entries</a:t>
            </a:r>
            <a:r>
              <a:rPr lang="hr-H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of</a:t>
            </a:r>
            <a:r>
              <a:rPr lang="hr-H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sold</a:t>
            </a:r>
            <a:r>
              <a:rPr lang="hr-H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properties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21 variables including time, space, property </a:t>
            </a:r>
            <a:r>
              <a:rPr lang="hr-H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attributes</a:t>
            </a: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and price</a:t>
            </a:r>
            <a:endParaRPr lang="hr-HR" sz="1600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C85195-FBFF-4C6F-9A87-FF1807CAF4C1}"/>
              </a:ext>
            </a:extLst>
          </p:cNvPr>
          <p:cNvSpPr txBox="1">
            <a:spLocks/>
          </p:cNvSpPr>
          <p:nvPr/>
        </p:nvSpPr>
        <p:spPr>
          <a:xfrm>
            <a:off x="405214" y="3364190"/>
            <a:ext cx="8085640" cy="114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To e</a:t>
            </a:r>
            <a:r>
              <a:rPr lang="en-GB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xamine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the data and 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to 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address all attributes that have the biggest impact on the price</a:t>
            </a:r>
            <a:endParaRPr lang="hr-HR" sz="16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To p</a:t>
            </a:r>
            <a:r>
              <a:rPr lang="en-GB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redict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the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dynamics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of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market price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s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–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build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an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accurate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model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in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Python</a:t>
            </a:r>
            <a:endParaRPr lang="hr-HR" sz="1600" dirty="0">
              <a:solidFill>
                <a:prstClr val="black">
                  <a:lumMod val="85000"/>
                  <a:lumOff val="15000"/>
                </a:prstClr>
              </a:solidFill>
              <a:latin typeface="Tw Cen MT" panose="020B0602020104020603" pitchFamily="34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Visualise different variables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from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the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dataset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-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evaluate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factors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that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influence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the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price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for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sells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hr-HR" sz="16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over</a:t>
            </a:r>
            <a:r>
              <a:rPr lang="hr-H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 $</a:t>
            </a:r>
            <a:r>
              <a:rPr lang="en-GB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w Cen MT" panose="020B0602020104020603" pitchFamily="34" charset="0"/>
              </a:rPr>
              <a:t>650k </a:t>
            </a:r>
          </a:p>
        </p:txBody>
      </p:sp>
    </p:spTree>
    <p:extLst>
      <p:ext uri="{BB962C8B-B14F-4D97-AF65-F5344CB8AC3E}">
        <p14:creationId xmlns:p14="http://schemas.microsoft.com/office/powerpoint/2010/main" val="34403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6C5-2AE7-4154-87E0-46A3456C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GB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0467-F6EE-4968-8804-D40693ED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067060"/>
            <a:ext cx="10364452" cy="3424107"/>
          </a:xfrm>
        </p:spPr>
        <p:txBody>
          <a:bodyPr>
            <a:normAutofit/>
          </a:bodyPr>
          <a:lstStyle/>
          <a:p>
            <a:endParaRPr lang="hr-HR" i="1" dirty="0"/>
          </a:p>
          <a:p>
            <a:r>
              <a:rPr lang="hr-HR" dirty="0" err="1"/>
              <a:t>Understanding</a:t>
            </a:r>
            <a:r>
              <a:rPr lang="hr-HR" dirty="0"/>
              <a:t> the </a:t>
            </a:r>
            <a:r>
              <a:rPr lang="hr-HR" dirty="0" err="1"/>
              <a:t>Context</a:t>
            </a:r>
            <a:endParaRPr lang="hr-HR" dirty="0"/>
          </a:p>
          <a:p>
            <a:r>
              <a:rPr lang="en-GB" dirty="0"/>
              <a:t>cleaning the data</a:t>
            </a:r>
            <a:endParaRPr lang="hr-HR" dirty="0"/>
          </a:p>
          <a:p>
            <a:r>
              <a:rPr lang="hr-HR" dirty="0" err="1"/>
              <a:t>defining</a:t>
            </a:r>
            <a:r>
              <a:rPr lang="en-GB" dirty="0"/>
              <a:t> different models</a:t>
            </a:r>
          </a:p>
          <a:p>
            <a:r>
              <a:rPr lang="en-GB" dirty="0"/>
              <a:t>engineering new features</a:t>
            </a:r>
          </a:p>
          <a:p>
            <a:r>
              <a:rPr lang="en-GB" dirty="0"/>
              <a:t>transforming the data</a:t>
            </a:r>
          </a:p>
          <a:p>
            <a:pPr lvl="1"/>
            <a:endParaRPr lang="hr-H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D6822C-4989-453E-95BA-7935E00E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1429" y="2062693"/>
            <a:ext cx="5176838" cy="34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8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663B-3225-4276-8E09-3D967C45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25" y="179130"/>
            <a:ext cx="10364451" cy="1596177"/>
          </a:xfrm>
        </p:spPr>
        <p:txBody>
          <a:bodyPr/>
          <a:lstStyle/>
          <a:p>
            <a:r>
              <a:rPr lang="de-DE" dirty="0" err="1"/>
              <a:t>Methodology</a:t>
            </a:r>
            <a:r>
              <a:rPr lang="de-DE" dirty="0"/>
              <a:t> &amp; Model </a:t>
            </a:r>
            <a:r>
              <a:rPr lang="de-DE" dirty="0" err="1"/>
              <a:t>Improvement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587D92-87F2-4E58-A881-BF570119A460}"/>
              </a:ext>
            </a:extLst>
          </p:cNvPr>
          <p:cNvGrpSpPr/>
          <p:nvPr/>
        </p:nvGrpSpPr>
        <p:grpSpPr>
          <a:xfrm>
            <a:off x="1875087" y="1711900"/>
            <a:ext cx="9320011" cy="4267206"/>
            <a:chOff x="2756621" y="2202951"/>
            <a:chExt cx="6878085" cy="364907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44AE779-FDD9-4C06-BA73-3C773EB96036}"/>
                </a:ext>
              </a:extLst>
            </p:cNvPr>
            <p:cNvSpPr/>
            <p:nvPr/>
          </p:nvSpPr>
          <p:spPr>
            <a:xfrm>
              <a:off x="2775045" y="2212452"/>
              <a:ext cx="2602873" cy="954443"/>
            </a:xfrm>
            <a:custGeom>
              <a:avLst/>
              <a:gdLst>
                <a:gd name="connsiteX0" fmla="*/ 0 w 2932062"/>
                <a:gd name="connsiteY0" fmla="*/ 0 h 1172825"/>
                <a:gd name="connsiteX1" fmla="*/ 2345650 w 2932062"/>
                <a:gd name="connsiteY1" fmla="*/ 0 h 1172825"/>
                <a:gd name="connsiteX2" fmla="*/ 2932062 w 2932062"/>
                <a:gd name="connsiteY2" fmla="*/ 586413 h 1172825"/>
                <a:gd name="connsiteX3" fmla="*/ 2345650 w 2932062"/>
                <a:gd name="connsiteY3" fmla="*/ 1172825 h 1172825"/>
                <a:gd name="connsiteX4" fmla="*/ 0 w 2932062"/>
                <a:gd name="connsiteY4" fmla="*/ 1172825 h 1172825"/>
                <a:gd name="connsiteX5" fmla="*/ 586413 w 2932062"/>
                <a:gd name="connsiteY5" fmla="*/ 586413 h 1172825"/>
                <a:gd name="connsiteX6" fmla="*/ 0 w 2932062"/>
                <a:gd name="connsiteY6" fmla="*/ 0 h 1172825"/>
                <a:gd name="connsiteX0" fmla="*/ 0 w 2932062"/>
                <a:gd name="connsiteY0" fmla="*/ 0 h 1172825"/>
                <a:gd name="connsiteX1" fmla="*/ 2345650 w 2932062"/>
                <a:gd name="connsiteY1" fmla="*/ 0 h 1172825"/>
                <a:gd name="connsiteX2" fmla="*/ 2932062 w 2932062"/>
                <a:gd name="connsiteY2" fmla="*/ 586413 h 1172825"/>
                <a:gd name="connsiteX3" fmla="*/ 2345650 w 2932062"/>
                <a:gd name="connsiteY3" fmla="*/ 1172825 h 1172825"/>
                <a:gd name="connsiteX4" fmla="*/ 0 w 2932062"/>
                <a:gd name="connsiteY4" fmla="*/ 1172825 h 1172825"/>
                <a:gd name="connsiteX5" fmla="*/ 1 w 2932062"/>
                <a:gd name="connsiteY5" fmla="*/ 634784 h 1172825"/>
                <a:gd name="connsiteX6" fmla="*/ 0 w 2932062"/>
                <a:gd name="connsiteY6" fmla="*/ 0 h 1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2062" h="1172825">
                  <a:moveTo>
                    <a:pt x="0" y="0"/>
                  </a:moveTo>
                  <a:lnTo>
                    <a:pt x="2345650" y="0"/>
                  </a:lnTo>
                  <a:lnTo>
                    <a:pt x="2932062" y="586413"/>
                  </a:lnTo>
                  <a:lnTo>
                    <a:pt x="2345650" y="1172825"/>
                  </a:lnTo>
                  <a:lnTo>
                    <a:pt x="0" y="1172825"/>
                  </a:lnTo>
                  <a:cubicBezTo>
                    <a:pt x="0" y="993478"/>
                    <a:pt x="1" y="814131"/>
                    <a:pt x="1" y="634784"/>
                  </a:cubicBezTo>
                  <a:cubicBezTo>
                    <a:pt x="1" y="423189"/>
                    <a:pt x="0" y="21159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1813" tIns="12700" rIns="586412" bIns="127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300" b="1" kern="1200" dirty="0">
                  <a:solidFill>
                    <a:schemeClr val="tx1"/>
                  </a:solidFill>
                  <a:latin typeface="+mj-lt"/>
                </a:rPr>
                <a:t>First </a:t>
              </a:r>
              <a:r>
                <a:rPr lang="de-DE" sz="1300" b="1" kern="1200" dirty="0" err="1">
                  <a:solidFill>
                    <a:schemeClr val="tx1"/>
                  </a:solidFill>
                  <a:latin typeface="+mj-lt"/>
                </a:rPr>
                <a:t>model</a:t>
              </a:r>
              <a:r>
                <a:rPr lang="de-DE" sz="1300" b="1" kern="1200" dirty="0">
                  <a:solidFill>
                    <a:schemeClr val="tx1"/>
                  </a:solidFill>
                  <a:latin typeface="+mj-lt"/>
                </a:rPr>
                <a:t>: Linear </a:t>
              </a:r>
              <a:r>
                <a:rPr lang="de-DE" sz="1300" b="1" kern="1200" dirty="0" err="1">
                  <a:solidFill>
                    <a:schemeClr val="tx1"/>
                  </a:solidFill>
                  <a:latin typeface="+mj-lt"/>
                </a:rPr>
                <a:t>regression</a:t>
              </a:r>
              <a:endParaRPr lang="de-DE" sz="1300" b="1" kern="1200" dirty="0">
                <a:solidFill>
                  <a:schemeClr val="tx1"/>
                </a:solidFill>
                <a:latin typeface="+mj-lt"/>
              </a:endParaRPr>
            </a:p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300" b="1" dirty="0">
                  <a:solidFill>
                    <a:schemeClr val="tx1"/>
                  </a:solidFill>
                  <a:latin typeface="+mj-lt"/>
                </a:rPr>
                <a:t>14 </a:t>
              </a:r>
              <a:r>
                <a:rPr lang="de-DE" sz="1300" b="1" dirty="0" err="1">
                  <a:solidFill>
                    <a:schemeClr val="tx1"/>
                  </a:solidFill>
                  <a:latin typeface="+mj-lt"/>
                </a:rPr>
                <a:t>features</a:t>
              </a:r>
              <a:r>
                <a:rPr lang="de-DE" sz="1300" b="1" dirty="0">
                  <a:solidFill>
                    <a:schemeClr val="tx1"/>
                  </a:solidFill>
                  <a:latin typeface="+mj-lt"/>
                </a:rPr>
                <a:t> + 1 </a:t>
              </a:r>
              <a:r>
                <a:rPr lang="de-DE" sz="1300" b="1" dirty="0" err="1">
                  <a:solidFill>
                    <a:schemeClr val="tx1"/>
                  </a:solidFill>
                  <a:latin typeface="+mj-lt"/>
                </a:rPr>
                <a:t>target</a:t>
              </a:r>
              <a:endParaRPr lang="de-DE" sz="1300" b="1" dirty="0">
                <a:solidFill>
                  <a:schemeClr val="tx1"/>
                </a:solidFill>
                <a:latin typeface="+mj-lt"/>
              </a:endParaRPr>
            </a:p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300" b="1" kern="1200" dirty="0">
                  <a:solidFill>
                    <a:schemeClr val="tx1"/>
                  </a:solidFill>
                  <a:latin typeface="+mj-lt"/>
                </a:rPr>
                <a:t>R2 = 65.66%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F369E90-37FA-4F51-B7C0-719A6851189C}"/>
                </a:ext>
              </a:extLst>
            </p:cNvPr>
            <p:cNvSpPr/>
            <p:nvPr/>
          </p:nvSpPr>
          <p:spPr>
            <a:xfrm>
              <a:off x="5108188" y="2202951"/>
              <a:ext cx="2433612" cy="973444"/>
            </a:xfrm>
            <a:custGeom>
              <a:avLst/>
              <a:gdLst>
                <a:gd name="connsiteX0" fmla="*/ 0 w 2433612"/>
                <a:gd name="connsiteY0" fmla="*/ 0 h 973444"/>
                <a:gd name="connsiteX1" fmla="*/ 1946890 w 2433612"/>
                <a:gd name="connsiteY1" fmla="*/ 0 h 973444"/>
                <a:gd name="connsiteX2" fmla="*/ 2433612 w 2433612"/>
                <a:gd name="connsiteY2" fmla="*/ 486722 h 973444"/>
                <a:gd name="connsiteX3" fmla="*/ 1946890 w 2433612"/>
                <a:gd name="connsiteY3" fmla="*/ 973444 h 973444"/>
                <a:gd name="connsiteX4" fmla="*/ 0 w 2433612"/>
                <a:gd name="connsiteY4" fmla="*/ 973444 h 973444"/>
                <a:gd name="connsiteX5" fmla="*/ 486722 w 2433612"/>
                <a:gd name="connsiteY5" fmla="*/ 486722 h 973444"/>
                <a:gd name="connsiteX6" fmla="*/ 0 w 2433612"/>
                <a:gd name="connsiteY6" fmla="*/ 0 h 9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612" h="973444">
                  <a:moveTo>
                    <a:pt x="0" y="0"/>
                  </a:moveTo>
                  <a:lnTo>
                    <a:pt x="1946890" y="0"/>
                  </a:lnTo>
                  <a:lnTo>
                    <a:pt x="2433612" y="486722"/>
                  </a:lnTo>
                  <a:lnTo>
                    <a:pt x="1946890" y="973444"/>
                  </a:lnTo>
                  <a:lnTo>
                    <a:pt x="0" y="973444"/>
                  </a:lnTo>
                  <a:lnTo>
                    <a:pt x="486722" y="4867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0062" tIns="26670" rIns="486722" bIns="2667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300" b="1" dirty="0">
                  <a:latin typeface="+mj-lt"/>
                </a:rPr>
                <a:t>KNN</a:t>
              </a:r>
            </a:p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300" b="1" dirty="0">
                  <a:latin typeface="+mj-lt"/>
                </a:rPr>
                <a:t>R2 = 51.1%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F44CDE-E197-4D18-B969-9A75C9361584}"/>
                </a:ext>
              </a:extLst>
            </p:cNvPr>
            <p:cNvSpPr/>
            <p:nvPr/>
          </p:nvSpPr>
          <p:spPr>
            <a:xfrm>
              <a:off x="7201094" y="2202951"/>
              <a:ext cx="2433612" cy="973444"/>
            </a:xfrm>
            <a:custGeom>
              <a:avLst/>
              <a:gdLst>
                <a:gd name="connsiteX0" fmla="*/ 0 w 2433612"/>
                <a:gd name="connsiteY0" fmla="*/ 0 h 973444"/>
                <a:gd name="connsiteX1" fmla="*/ 1946890 w 2433612"/>
                <a:gd name="connsiteY1" fmla="*/ 0 h 973444"/>
                <a:gd name="connsiteX2" fmla="*/ 2433612 w 2433612"/>
                <a:gd name="connsiteY2" fmla="*/ 486722 h 973444"/>
                <a:gd name="connsiteX3" fmla="*/ 1946890 w 2433612"/>
                <a:gd name="connsiteY3" fmla="*/ 973444 h 973444"/>
                <a:gd name="connsiteX4" fmla="*/ 0 w 2433612"/>
                <a:gd name="connsiteY4" fmla="*/ 973444 h 973444"/>
                <a:gd name="connsiteX5" fmla="*/ 486722 w 2433612"/>
                <a:gd name="connsiteY5" fmla="*/ 486722 h 973444"/>
                <a:gd name="connsiteX6" fmla="*/ 0 w 2433612"/>
                <a:gd name="connsiteY6" fmla="*/ 0 h 9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612" h="973444">
                  <a:moveTo>
                    <a:pt x="0" y="0"/>
                  </a:moveTo>
                  <a:lnTo>
                    <a:pt x="1946890" y="0"/>
                  </a:lnTo>
                  <a:lnTo>
                    <a:pt x="2433612" y="486722"/>
                  </a:lnTo>
                  <a:lnTo>
                    <a:pt x="1946890" y="973444"/>
                  </a:lnTo>
                  <a:lnTo>
                    <a:pt x="0" y="973444"/>
                  </a:lnTo>
                  <a:lnTo>
                    <a:pt x="486722" y="4867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0062" tIns="26670" rIns="486722" bIns="2667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>
                  <a:latin typeface="+mj-lt"/>
                </a:rPr>
                <a:t>Decision Tree</a:t>
              </a:r>
            </a:p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latin typeface="+mj-lt"/>
                </a:rPr>
                <a:t>R2 = 54.8%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E43FF00-76B6-4AC6-BED6-5E119A84B4DA}"/>
                </a:ext>
              </a:extLst>
            </p:cNvPr>
            <p:cNvSpPr/>
            <p:nvPr/>
          </p:nvSpPr>
          <p:spPr>
            <a:xfrm>
              <a:off x="2756621" y="3531686"/>
              <a:ext cx="2700172" cy="991611"/>
            </a:xfrm>
            <a:custGeom>
              <a:avLst/>
              <a:gdLst>
                <a:gd name="connsiteX0" fmla="*/ 0 w 2932062"/>
                <a:gd name="connsiteY0" fmla="*/ 0 h 1172825"/>
                <a:gd name="connsiteX1" fmla="*/ 2345650 w 2932062"/>
                <a:gd name="connsiteY1" fmla="*/ 0 h 1172825"/>
                <a:gd name="connsiteX2" fmla="*/ 2932062 w 2932062"/>
                <a:gd name="connsiteY2" fmla="*/ 586413 h 1172825"/>
                <a:gd name="connsiteX3" fmla="*/ 2345650 w 2932062"/>
                <a:gd name="connsiteY3" fmla="*/ 1172825 h 1172825"/>
                <a:gd name="connsiteX4" fmla="*/ 0 w 2932062"/>
                <a:gd name="connsiteY4" fmla="*/ 1172825 h 1172825"/>
                <a:gd name="connsiteX5" fmla="*/ 586413 w 2932062"/>
                <a:gd name="connsiteY5" fmla="*/ 586413 h 1172825"/>
                <a:gd name="connsiteX6" fmla="*/ 0 w 2932062"/>
                <a:gd name="connsiteY6" fmla="*/ 0 h 1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2062" h="1172825">
                  <a:moveTo>
                    <a:pt x="0" y="0"/>
                  </a:moveTo>
                  <a:lnTo>
                    <a:pt x="2345650" y="0"/>
                  </a:lnTo>
                  <a:lnTo>
                    <a:pt x="2932062" y="586413"/>
                  </a:lnTo>
                  <a:lnTo>
                    <a:pt x="2345650" y="1172825"/>
                  </a:lnTo>
                  <a:lnTo>
                    <a:pt x="0" y="1172825"/>
                  </a:lnTo>
                  <a:lnTo>
                    <a:pt x="586413" y="586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1813" tIns="12700" rIns="586412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b="1" kern="1200" dirty="0">
                  <a:solidFill>
                    <a:schemeClr val="tx1"/>
                  </a:solidFill>
                  <a:latin typeface="+mj-lt"/>
                </a:rPr>
                <a:t>Linear </a:t>
              </a:r>
              <a:r>
                <a:rPr lang="de-DE" sz="1200" b="1" kern="1200" dirty="0" err="1">
                  <a:solidFill>
                    <a:schemeClr val="tx1"/>
                  </a:solidFill>
                  <a:latin typeface="+mj-lt"/>
                </a:rPr>
                <a:t>regression</a:t>
              </a:r>
              <a:endParaRPr lang="de-DE" sz="1200" b="1" kern="1200" dirty="0">
                <a:solidFill>
                  <a:schemeClr val="tx1"/>
                </a:solidFill>
                <a:latin typeface="+mj-lt"/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dirty="0">
                  <a:solidFill>
                    <a:schemeClr val="tx1"/>
                  </a:solidFill>
                  <a:latin typeface="+mj-lt"/>
                </a:rPr>
                <a:t>8 </a:t>
              </a:r>
              <a:r>
                <a:rPr lang="en-US" sz="1200" b="1" dirty="0" err="1">
                  <a:solidFill>
                    <a:schemeClr val="tx1"/>
                  </a:solidFill>
                  <a:latin typeface="+mj-lt"/>
                </a:rPr>
                <a:t>numericals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>
                  <a:solidFill>
                    <a:schemeClr val="tx1"/>
                  </a:solidFill>
                </a:rPr>
                <a:t>7 </a:t>
              </a:r>
              <a:r>
                <a:rPr lang="en-US" sz="1200" b="1" dirty="0" err="1">
                  <a:solidFill>
                    <a:schemeClr val="tx1"/>
                  </a:solidFill>
                </a:rPr>
                <a:t>categoricals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>
                  <a:solidFill>
                    <a:schemeClr val="tx1"/>
                  </a:solidFill>
                  <a:latin typeface="+mj-lt"/>
                </a:rPr>
                <a:t>R2 = 65.36%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A435E1D-3453-4463-AD9C-782B0F0B80C0}"/>
                </a:ext>
              </a:extLst>
            </p:cNvPr>
            <p:cNvSpPr/>
            <p:nvPr/>
          </p:nvSpPr>
          <p:spPr>
            <a:xfrm>
              <a:off x="5108188" y="3541559"/>
              <a:ext cx="2433612" cy="973444"/>
            </a:xfrm>
            <a:custGeom>
              <a:avLst/>
              <a:gdLst>
                <a:gd name="connsiteX0" fmla="*/ 0 w 2433612"/>
                <a:gd name="connsiteY0" fmla="*/ 0 h 973444"/>
                <a:gd name="connsiteX1" fmla="*/ 1946890 w 2433612"/>
                <a:gd name="connsiteY1" fmla="*/ 0 h 973444"/>
                <a:gd name="connsiteX2" fmla="*/ 2433612 w 2433612"/>
                <a:gd name="connsiteY2" fmla="*/ 486722 h 973444"/>
                <a:gd name="connsiteX3" fmla="*/ 1946890 w 2433612"/>
                <a:gd name="connsiteY3" fmla="*/ 973444 h 973444"/>
                <a:gd name="connsiteX4" fmla="*/ 0 w 2433612"/>
                <a:gd name="connsiteY4" fmla="*/ 973444 h 973444"/>
                <a:gd name="connsiteX5" fmla="*/ 486722 w 2433612"/>
                <a:gd name="connsiteY5" fmla="*/ 486722 h 973444"/>
                <a:gd name="connsiteX6" fmla="*/ 0 w 2433612"/>
                <a:gd name="connsiteY6" fmla="*/ 0 h 9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612" h="973444">
                  <a:moveTo>
                    <a:pt x="0" y="0"/>
                  </a:moveTo>
                  <a:lnTo>
                    <a:pt x="1946890" y="0"/>
                  </a:lnTo>
                  <a:lnTo>
                    <a:pt x="2433612" y="486722"/>
                  </a:lnTo>
                  <a:lnTo>
                    <a:pt x="1946890" y="973444"/>
                  </a:lnTo>
                  <a:lnTo>
                    <a:pt x="0" y="973444"/>
                  </a:lnTo>
                  <a:lnTo>
                    <a:pt x="486722" y="4867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0062" tIns="26670" rIns="486722" bIns="2667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kern="1200" dirty="0">
                  <a:latin typeface="+mj-lt"/>
                </a:rPr>
                <a:t>Standard Scaler 14 numericals</a:t>
              </a:r>
            </a:p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400" b="1" dirty="0">
                  <a:latin typeface="+mj-lt"/>
                </a:rPr>
                <a:t>R2 = 65.66%</a:t>
              </a:r>
              <a:endParaRPr lang="en-US" sz="1400" b="1" kern="1200" dirty="0">
                <a:latin typeface="+mj-lt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15DAA7-2B61-4CB2-86C6-BCED74BE9739}"/>
                </a:ext>
              </a:extLst>
            </p:cNvPr>
            <p:cNvSpPr/>
            <p:nvPr/>
          </p:nvSpPr>
          <p:spPr>
            <a:xfrm>
              <a:off x="7201094" y="3541559"/>
              <a:ext cx="2433612" cy="973444"/>
            </a:xfrm>
            <a:custGeom>
              <a:avLst/>
              <a:gdLst>
                <a:gd name="connsiteX0" fmla="*/ 0 w 2433612"/>
                <a:gd name="connsiteY0" fmla="*/ 0 h 973444"/>
                <a:gd name="connsiteX1" fmla="*/ 1946890 w 2433612"/>
                <a:gd name="connsiteY1" fmla="*/ 0 h 973444"/>
                <a:gd name="connsiteX2" fmla="*/ 2433612 w 2433612"/>
                <a:gd name="connsiteY2" fmla="*/ 486722 h 973444"/>
                <a:gd name="connsiteX3" fmla="*/ 1946890 w 2433612"/>
                <a:gd name="connsiteY3" fmla="*/ 973444 h 973444"/>
                <a:gd name="connsiteX4" fmla="*/ 0 w 2433612"/>
                <a:gd name="connsiteY4" fmla="*/ 973444 h 973444"/>
                <a:gd name="connsiteX5" fmla="*/ 486722 w 2433612"/>
                <a:gd name="connsiteY5" fmla="*/ 486722 h 973444"/>
                <a:gd name="connsiteX6" fmla="*/ 0 w 2433612"/>
                <a:gd name="connsiteY6" fmla="*/ 0 h 9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612" h="973444">
                  <a:moveTo>
                    <a:pt x="0" y="0"/>
                  </a:moveTo>
                  <a:lnTo>
                    <a:pt x="1946890" y="0"/>
                  </a:lnTo>
                  <a:lnTo>
                    <a:pt x="2433612" y="486722"/>
                  </a:lnTo>
                  <a:lnTo>
                    <a:pt x="1946890" y="973444"/>
                  </a:lnTo>
                  <a:lnTo>
                    <a:pt x="0" y="973444"/>
                  </a:lnTo>
                  <a:lnTo>
                    <a:pt x="486722" y="4867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0062" tIns="26670" rIns="486722" bIns="2667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kern="1200" dirty="0" err="1">
                  <a:latin typeface="+mj-lt"/>
                </a:rPr>
                <a:t>Adding</a:t>
              </a:r>
              <a:r>
                <a:rPr lang="de-DE" sz="1400" b="1" kern="1200" dirty="0">
                  <a:latin typeface="+mj-lt"/>
                </a:rPr>
                <a:t> 2 </a:t>
              </a:r>
              <a:r>
                <a:rPr lang="de-DE" sz="1400" b="1" kern="1200" dirty="0" err="1">
                  <a:latin typeface="+mj-lt"/>
                </a:rPr>
                <a:t>features</a:t>
              </a:r>
              <a:r>
                <a:rPr lang="de-DE" sz="1400" b="1" kern="1200" dirty="0">
                  <a:latin typeface="+mj-lt"/>
                </a:rPr>
                <a:t>: </a:t>
              </a:r>
              <a:r>
                <a:rPr lang="de-DE" sz="1400" b="1" dirty="0">
                  <a:latin typeface="+mj-lt"/>
                </a:rPr>
                <a:t>Date &amp; </a:t>
              </a:r>
              <a:r>
                <a:rPr lang="de-DE" sz="1400" b="1" kern="1200" dirty="0" err="1">
                  <a:latin typeface="+mj-lt"/>
                </a:rPr>
                <a:t>year</a:t>
              </a:r>
              <a:r>
                <a:rPr lang="de-DE" sz="1400" b="1" kern="1200" dirty="0">
                  <a:latin typeface="+mj-lt"/>
                </a:rPr>
                <a:t> </a:t>
              </a:r>
              <a:r>
                <a:rPr lang="de-DE" sz="1400" b="1" kern="1200" dirty="0" err="1">
                  <a:latin typeface="+mj-lt"/>
                </a:rPr>
                <a:t>renovated</a:t>
              </a:r>
              <a:endParaRPr lang="de-DE" sz="1400" b="1" kern="1200" dirty="0">
                <a:latin typeface="+mj-lt"/>
              </a:endParaRPr>
            </a:p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latin typeface="+mj-lt"/>
                </a:rPr>
                <a:t>R2 = 65.76%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CE48857-E97D-42DB-94EE-9ACEA4C52087}"/>
                </a:ext>
              </a:extLst>
            </p:cNvPr>
            <p:cNvSpPr/>
            <p:nvPr/>
          </p:nvSpPr>
          <p:spPr>
            <a:xfrm>
              <a:off x="2809206" y="4882315"/>
              <a:ext cx="2656352" cy="947537"/>
            </a:xfrm>
            <a:custGeom>
              <a:avLst/>
              <a:gdLst>
                <a:gd name="connsiteX0" fmla="*/ 0 w 2932062"/>
                <a:gd name="connsiteY0" fmla="*/ 0 h 1172825"/>
                <a:gd name="connsiteX1" fmla="*/ 2345650 w 2932062"/>
                <a:gd name="connsiteY1" fmla="*/ 0 h 1172825"/>
                <a:gd name="connsiteX2" fmla="*/ 2932062 w 2932062"/>
                <a:gd name="connsiteY2" fmla="*/ 586413 h 1172825"/>
                <a:gd name="connsiteX3" fmla="*/ 2345650 w 2932062"/>
                <a:gd name="connsiteY3" fmla="*/ 1172825 h 1172825"/>
                <a:gd name="connsiteX4" fmla="*/ 0 w 2932062"/>
                <a:gd name="connsiteY4" fmla="*/ 1172825 h 1172825"/>
                <a:gd name="connsiteX5" fmla="*/ 586413 w 2932062"/>
                <a:gd name="connsiteY5" fmla="*/ 586413 h 1172825"/>
                <a:gd name="connsiteX6" fmla="*/ 0 w 2932062"/>
                <a:gd name="connsiteY6" fmla="*/ 0 h 1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2062" h="1172825">
                  <a:moveTo>
                    <a:pt x="0" y="0"/>
                  </a:moveTo>
                  <a:lnTo>
                    <a:pt x="2345650" y="0"/>
                  </a:lnTo>
                  <a:lnTo>
                    <a:pt x="2932062" y="586413"/>
                  </a:lnTo>
                  <a:lnTo>
                    <a:pt x="2345650" y="1172825"/>
                  </a:lnTo>
                  <a:lnTo>
                    <a:pt x="0" y="1172825"/>
                  </a:lnTo>
                  <a:lnTo>
                    <a:pt x="586413" y="5864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11813" tIns="12700" rIns="586412" bIns="12700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dirty="0" err="1">
                  <a:solidFill>
                    <a:schemeClr val="tx1"/>
                  </a:solidFill>
                  <a:latin typeface="+mj-lt"/>
                </a:rPr>
                <a:t>Adding</a:t>
              </a:r>
              <a:r>
                <a:rPr lang="de-DE" sz="1200" b="1" dirty="0">
                  <a:solidFill>
                    <a:schemeClr val="tx1"/>
                  </a:solidFill>
                  <a:latin typeface="+mj-lt"/>
                </a:rPr>
                <a:t> 3 feature: </a:t>
              </a:r>
              <a:r>
                <a:rPr lang="de-DE" sz="1200" b="1" dirty="0" err="1">
                  <a:solidFill>
                    <a:schemeClr val="tx1"/>
                  </a:solidFill>
                  <a:latin typeface="+mj-lt"/>
                </a:rPr>
                <a:t>Lat</a:t>
              </a:r>
              <a:r>
                <a:rPr lang="de-DE" sz="1200" b="1" dirty="0">
                  <a:solidFill>
                    <a:schemeClr val="tx1"/>
                  </a:solidFill>
                  <a:latin typeface="+mj-lt"/>
                </a:rPr>
                <a:t>, lang, </a:t>
              </a:r>
              <a:r>
                <a:rPr lang="de-DE" sz="1200" b="1" dirty="0" err="1">
                  <a:solidFill>
                    <a:schemeClr val="tx1"/>
                  </a:solidFill>
                  <a:latin typeface="+mj-lt"/>
                </a:rPr>
                <a:t>zipcode</a:t>
              </a:r>
              <a:r>
                <a:rPr lang="de-DE" sz="1200" b="1" dirty="0">
                  <a:solidFill>
                    <a:schemeClr val="tx1"/>
                  </a:solidFill>
                  <a:latin typeface="+mj-lt"/>
                </a:rPr>
                <a:t> 1 </a:t>
              </a:r>
              <a:r>
                <a:rPr lang="de-DE" sz="1200" b="1" dirty="0" err="1">
                  <a:solidFill>
                    <a:schemeClr val="tx1"/>
                  </a:solidFill>
                  <a:latin typeface="+mj-lt"/>
                </a:rPr>
                <a:t>engineered</a:t>
              </a:r>
              <a:r>
                <a:rPr lang="de-DE" sz="1200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de-DE" sz="1200" b="1" dirty="0" err="1">
                  <a:solidFill>
                    <a:schemeClr val="tx1"/>
                  </a:solidFill>
                  <a:latin typeface="+mj-lt"/>
                </a:rPr>
                <a:t>features</a:t>
              </a:r>
              <a:endParaRPr lang="de-DE" sz="1200" b="1" dirty="0">
                <a:solidFill>
                  <a:schemeClr val="tx1"/>
                </a:solidFill>
                <a:latin typeface="+mj-lt"/>
              </a:endParaRPr>
            </a:p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dirty="0">
                  <a:solidFill>
                    <a:schemeClr val="tx1"/>
                  </a:solidFill>
                  <a:latin typeface="+mj-lt"/>
                </a:rPr>
                <a:t>R2 = 75.05%</a:t>
              </a:r>
              <a:endParaRPr lang="en-US" sz="1200" b="1" dirty="0">
                <a:solidFill>
                  <a:schemeClr val="tx1"/>
                </a:solidFill>
                <a:latin typeface="+mj-lt"/>
              </a:endParaRP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b="1" kern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4D74C-222F-4E76-B1D2-5A857BF9C11B}"/>
                </a:ext>
              </a:extLst>
            </p:cNvPr>
            <p:cNvSpPr/>
            <p:nvPr/>
          </p:nvSpPr>
          <p:spPr>
            <a:xfrm>
              <a:off x="5108188" y="4878579"/>
              <a:ext cx="2433612" cy="973444"/>
            </a:xfrm>
            <a:custGeom>
              <a:avLst/>
              <a:gdLst>
                <a:gd name="connsiteX0" fmla="*/ 0 w 2433612"/>
                <a:gd name="connsiteY0" fmla="*/ 0 h 973444"/>
                <a:gd name="connsiteX1" fmla="*/ 1946890 w 2433612"/>
                <a:gd name="connsiteY1" fmla="*/ 0 h 973444"/>
                <a:gd name="connsiteX2" fmla="*/ 2433612 w 2433612"/>
                <a:gd name="connsiteY2" fmla="*/ 486722 h 973444"/>
                <a:gd name="connsiteX3" fmla="*/ 1946890 w 2433612"/>
                <a:gd name="connsiteY3" fmla="*/ 973444 h 973444"/>
                <a:gd name="connsiteX4" fmla="*/ 0 w 2433612"/>
                <a:gd name="connsiteY4" fmla="*/ 973444 h 973444"/>
                <a:gd name="connsiteX5" fmla="*/ 486722 w 2433612"/>
                <a:gd name="connsiteY5" fmla="*/ 486722 h 973444"/>
                <a:gd name="connsiteX6" fmla="*/ 0 w 2433612"/>
                <a:gd name="connsiteY6" fmla="*/ 0 h 97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3612" h="973444">
                  <a:moveTo>
                    <a:pt x="0" y="0"/>
                  </a:moveTo>
                  <a:lnTo>
                    <a:pt x="1946890" y="0"/>
                  </a:lnTo>
                  <a:lnTo>
                    <a:pt x="2433612" y="486722"/>
                  </a:lnTo>
                  <a:lnTo>
                    <a:pt x="1946890" y="973444"/>
                  </a:lnTo>
                  <a:lnTo>
                    <a:pt x="0" y="973444"/>
                  </a:lnTo>
                  <a:lnTo>
                    <a:pt x="486722" y="4867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40062" tIns="26670" rIns="486722" bIns="26670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 err="1">
                  <a:latin typeface="+mj-lt"/>
                </a:rPr>
                <a:t>Dropping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two</a:t>
              </a:r>
              <a:r>
                <a:rPr lang="de-DE" sz="1400" b="1" dirty="0">
                  <a:latin typeface="+mj-lt"/>
                </a:rPr>
                <a:t> </a:t>
              </a:r>
              <a:r>
                <a:rPr lang="de-DE" sz="1400" b="1" dirty="0" err="1">
                  <a:latin typeface="+mj-lt"/>
                </a:rPr>
                <a:t>columns</a:t>
              </a:r>
              <a:endParaRPr lang="de-DE" sz="1400" b="1" dirty="0">
                <a:latin typeface="+mj-lt"/>
              </a:endParaRPr>
            </a:p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latin typeface="+mj-lt"/>
                </a:rPr>
                <a:t>R2=80.29%</a:t>
              </a:r>
            </a:p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>
                <a:latin typeface="+mj-lt"/>
              </a:endParaRPr>
            </a:p>
          </p:txBody>
        </p:sp>
      </p:grp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454D74C-222F-4E76-B1D2-5A857BF9C11B}"/>
              </a:ext>
            </a:extLst>
          </p:cNvPr>
          <p:cNvSpPr/>
          <p:nvPr/>
        </p:nvSpPr>
        <p:spPr>
          <a:xfrm>
            <a:off x="8016508" y="4826908"/>
            <a:ext cx="3205674" cy="1138340"/>
          </a:xfrm>
          <a:custGeom>
            <a:avLst/>
            <a:gdLst>
              <a:gd name="connsiteX0" fmla="*/ 0 w 2433612"/>
              <a:gd name="connsiteY0" fmla="*/ 0 h 973444"/>
              <a:gd name="connsiteX1" fmla="*/ 1946890 w 2433612"/>
              <a:gd name="connsiteY1" fmla="*/ 0 h 973444"/>
              <a:gd name="connsiteX2" fmla="*/ 2433612 w 2433612"/>
              <a:gd name="connsiteY2" fmla="*/ 486722 h 973444"/>
              <a:gd name="connsiteX3" fmla="*/ 1946890 w 2433612"/>
              <a:gd name="connsiteY3" fmla="*/ 973444 h 973444"/>
              <a:gd name="connsiteX4" fmla="*/ 0 w 2433612"/>
              <a:gd name="connsiteY4" fmla="*/ 973444 h 973444"/>
              <a:gd name="connsiteX5" fmla="*/ 486722 w 2433612"/>
              <a:gd name="connsiteY5" fmla="*/ 486722 h 973444"/>
              <a:gd name="connsiteX6" fmla="*/ 0 w 2433612"/>
              <a:gd name="connsiteY6" fmla="*/ 0 h 973444"/>
              <a:gd name="connsiteX0" fmla="*/ 0 w 1951599"/>
              <a:gd name="connsiteY0" fmla="*/ 0 h 973444"/>
              <a:gd name="connsiteX1" fmla="*/ 1946890 w 1951599"/>
              <a:gd name="connsiteY1" fmla="*/ 0 h 973444"/>
              <a:gd name="connsiteX2" fmla="*/ 1951599 w 1951599"/>
              <a:gd name="connsiteY2" fmla="*/ 537498 h 973444"/>
              <a:gd name="connsiteX3" fmla="*/ 1946890 w 1951599"/>
              <a:gd name="connsiteY3" fmla="*/ 973444 h 973444"/>
              <a:gd name="connsiteX4" fmla="*/ 0 w 1951599"/>
              <a:gd name="connsiteY4" fmla="*/ 973444 h 973444"/>
              <a:gd name="connsiteX5" fmla="*/ 486722 w 1951599"/>
              <a:gd name="connsiteY5" fmla="*/ 486722 h 973444"/>
              <a:gd name="connsiteX6" fmla="*/ 0 w 1951599"/>
              <a:gd name="connsiteY6" fmla="*/ 0 h 9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1599" h="973444">
                <a:moveTo>
                  <a:pt x="0" y="0"/>
                </a:moveTo>
                <a:lnTo>
                  <a:pt x="1946890" y="0"/>
                </a:lnTo>
                <a:cubicBezTo>
                  <a:pt x="1948460" y="179166"/>
                  <a:pt x="1950029" y="358332"/>
                  <a:pt x="1951599" y="537498"/>
                </a:cubicBezTo>
                <a:cubicBezTo>
                  <a:pt x="1950029" y="682813"/>
                  <a:pt x="1948460" y="828129"/>
                  <a:pt x="1946890" y="973444"/>
                </a:cubicBezTo>
                <a:lnTo>
                  <a:pt x="0" y="973444"/>
                </a:lnTo>
                <a:lnTo>
                  <a:pt x="486722" y="486722"/>
                </a:lnTo>
                <a:lnTo>
                  <a:pt x="0" y="0"/>
                </a:lnTo>
                <a:close/>
              </a:path>
            </a:pathLst>
          </a:custGeom>
          <a:solidFill>
            <a:srgbClr val="009999">
              <a:alpha val="90000"/>
            </a:srgb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0062" tIns="26670" rIns="486722" bIns="26670" numCol="1" spcCol="1270" anchor="ctr" anchorCtr="0">
            <a:noAutofit/>
          </a:bodyPr>
          <a:lstStyle/>
          <a:p>
            <a:pPr algn="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1600" b="1" dirty="0">
                <a:solidFill>
                  <a:schemeClr val="bg1"/>
                </a:solidFill>
              </a:rPr>
              <a:t>Transform 4 variables </a:t>
            </a:r>
            <a:r>
              <a:rPr lang="de-DE" sz="1600" b="1" dirty="0" err="1">
                <a:solidFill>
                  <a:schemeClr val="bg1"/>
                </a:solidFill>
              </a:rPr>
              <a:t>to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satisfy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model</a:t>
            </a:r>
            <a:endParaRPr lang="de-DE" sz="1600" b="1" dirty="0">
              <a:solidFill>
                <a:schemeClr val="bg1"/>
              </a:solidFill>
            </a:endParaRPr>
          </a:p>
          <a:p>
            <a:pPr algn="ctr" defTabSz="1866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b="1" dirty="0">
                <a:solidFill>
                  <a:schemeClr val="bg1"/>
                </a:solidFill>
              </a:rPr>
              <a:t>R2=88.43%</a:t>
            </a:r>
          </a:p>
        </p:txBody>
      </p:sp>
    </p:spTree>
    <p:extLst>
      <p:ext uri="{BB962C8B-B14F-4D97-AF65-F5344CB8AC3E}">
        <p14:creationId xmlns:p14="http://schemas.microsoft.com/office/powerpoint/2010/main" val="13245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1EFC-70A4-4BCF-BA6B-84CB1B69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C89EC-46BB-4FCE-953E-A82EE7473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4CB02-BB4E-442B-A036-1E8B5DA4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389" y="1898138"/>
            <a:ext cx="6873222" cy="43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ADBB-4AD2-43BB-BA17-2F0128B1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C407-F920-41D9-8D86-C1D14E8EB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1" y="2214694"/>
            <a:ext cx="5111165" cy="3640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b="1" cap="none" dirty="0"/>
              <a:t>BIGGEST </a:t>
            </a:r>
            <a:r>
              <a:rPr lang="hr-HR" sz="3000" b="1" cap="none" dirty="0"/>
              <a:t>EFFECTS ON THE PRICE</a:t>
            </a:r>
            <a:endParaRPr lang="en-GB" sz="3000" b="1" cap="none" dirty="0"/>
          </a:p>
          <a:p>
            <a:r>
              <a:rPr lang="en-GB" sz="2600" cap="none" dirty="0"/>
              <a:t>Highlight of average price </a:t>
            </a:r>
          </a:p>
          <a:p>
            <a:r>
              <a:rPr lang="en-GB" sz="2600" cap="none" dirty="0" err="1"/>
              <a:t>Zipcodes</a:t>
            </a:r>
            <a:endParaRPr lang="en-GB" sz="2600" cap="none" dirty="0"/>
          </a:p>
          <a:p>
            <a:r>
              <a:rPr lang="en-GB" sz="2600" cap="none" dirty="0"/>
              <a:t>Distances from the central business district</a:t>
            </a:r>
            <a:endParaRPr lang="hr-HR" sz="2600" cap="none" dirty="0"/>
          </a:p>
          <a:p>
            <a:endParaRPr lang="en-GB" sz="2600" cap="none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3741310-5034-4595-A316-FC3F52647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76" y="1871965"/>
            <a:ext cx="6662824" cy="4710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799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D752-D2F5-4902-B8BA-30662AC7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r>
              <a:rPr lang="hr-HR" dirty="0"/>
              <a:t>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C947-BEC7-4B21-B33F-7352EDAA9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4"/>
            <a:ext cx="10364452" cy="1596178"/>
          </a:xfrm>
        </p:spPr>
        <p:txBody>
          <a:bodyPr/>
          <a:lstStyle/>
          <a:p>
            <a:pPr marL="0" indent="0" algn="ctr">
              <a:buNone/>
            </a:pPr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HAVE DA</a:t>
            </a:r>
            <a:r>
              <a:rPr lang="en-GB" dirty="0"/>
              <a:t>t</a:t>
            </a:r>
            <a:r>
              <a:rPr lang="hr-HR" dirty="0"/>
              <a:t>A to </a:t>
            </a:r>
            <a:r>
              <a:rPr lang="hr-HR" dirty="0" err="1"/>
              <a:t>analyse</a:t>
            </a:r>
            <a:r>
              <a:rPr lang="en-GB" dirty="0"/>
              <a:t>, contact us</a:t>
            </a:r>
            <a:r>
              <a:rPr lang="hr-HR" dirty="0"/>
              <a:t>:</a:t>
            </a:r>
            <a:endParaRPr lang="en-GB" dirty="0"/>
          </a:p>
          <a:p>
            <a:pPr marL="0" indent="0" algn="ctr">
              <a:buNone/>
            </a:pPr>
            <a:r>
              <a:rPr lang="hr-HR" dirty="0"/>
              <a:t> </a:t>
            </a:r>
            <a:r>
              <a:rPr lang="hr-HR" dirty="0">
                <a:hlinkClick r:id="rId2"/>
              </a:rPr>
              <a:t>trust.dataguys@propertyberlin.de</a:t>
            </a:r>
            <a:endParaRPr lang="hr-HR" dirty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40E95-F9D8-4DE0-BFF1-78963BCFE718}"/>
              </a:ext>
            </a:extLst>
          </p:cNvPr>
          <p:cNvSpPr/>
          <p:nvPr/>
        </p:nvSpPr>
        <p:spPr>
          <a:xfrm>
            <a:off x="1772194" y="5514983"/>
            <a:ext cx="8647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Group </a:t>
            </a:r>
            <a:r>
              <a:rPr lang="hr-HR" dirty="0"/>
              <a:t>Room</a:t>
            </a:r>
            <a:r>
              <a:rPr lang="en-GB" dirty="0"/>
              <a:t>#6</a:t>
            </a:r>
            <a:br>
              <a:rPr lang="en-GB" dirty="0"/>
            </a:br>
            <a:r>
              <a:rPr lang="en-GB" dirty="0"/>
              <a:t>(Chuk </a:t>
            </a:r>
            <a:r>
              <a:rPr lang="en-GB" dirty="0" err="1"/>
              <a:t>Leng</a:t>
            </a:r>
            <a:r>
              <a:rPr lang="en-GB" dirty="0"/>
              <a:t> Lim, Alen </a:t>
            </a:r>
            <a:r>
              <a:rPr lang="en-GB" dirty="0" err="1"/>
              <a:t>Pavlić</a:t>
            </a:r>
            <a:r>
              <a:rPr lang="en-GB" dirty="0"/>
              <a:t> </a:t>
            </a:r>
            <a:r>
              <a:rPr lang="en-GB" dirty="0" err="1"/>
              <a:t>Ravšer</a:t>
            </a:r>
            <a:r>
              <a:rPr lang="en-GB" dirty="0"/>
              <a:t>, Sebastian Günther, Dennis Nkansah</a:t>
            </a:r>
            <a:r>
              <a:rPr lang="hr-HR" dirty="0"/>
              <a:t>-</a:t>
            </a:r>
            <a:r>
              <a:rPr lang="en-GB" dirty="0" err="1"/>
              <a:t>Tieku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24119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527</Words>
  <Application>Microsoft Office PowerPoint</Application>
  <PresentationFormat>Widescreen</PresentationFormat>
  <Paragraphs>112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Tw Cen MT</vt:lpstr>
      <vt:lpstr>Droplet</vt:lpstr>
      <vt:lpstr>Mid_Bootcamp Project  Case Study: Regression MODEL (Property PRICE prediction)</vt:lpstr>
      <vt:lpstr>PowerPoint Presentation</vt:lpstr>
      <vt:lpstr>Data exploration</vt:lpstr>
      <vt:lpstr>Methodology &amp; Model Improvement</vt:lpstr>
      <vt:lpstr>Model Outcomes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MidBootcamp project Regression Group #6 (Chuk Leng Lim, Alen Pavlić Ravšer, Sebastian Günther, Dennis NkansahTieku)</dc:title>
  <dc:creator>Alen</dc:creator>
  <cp:lastModifiedBy>Nkansah-Tieku, Dennis</cp:lastModifiedBy>
  <cp:revision>37</cp:revision>
  <dcterms:created xsi:type="dcterms:W3CDTF">2021-02-11T14:47:48Z</dcterms:created>
  <dcterms:modified xsi:type="dcterms:W3CDTF">2021-02-11T21:58:34Z</dcterms:modified>
</cp:coreProperties>
</file>